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85" r:id="rId4"/>
    <p:sldId id="257" r:id="rId5"/>
    <p:sldId id="258" r:id="rId6"/>
    <p:sldId id="282" r:id="rId7"/>
    <p:sldId id="287" r:id="rId8"/>
    <p:sldId id="278" r:id="rId9"/>
    <p:sldId id="280" r:id="rId10"/>
    <p:sldId id="275" r:id="rId11"/>
    <p:sldId id="261" r:id="rId12"/>
    <p:sldId id="266" r:id="rId13"/>
    <p:sldId id="267" r:id="rId14"/>
    <p:sldId id="265" r:id="rId15"/>
    <p:sldId id="272" r:id="rId16"/>
    <p:sldId id="273" r:id="rId17"/>
    <p:sldId id="279" r:id="rId18"/>
    <p:sldId id="281" r:id="rId19"/>
    <p:sldId id="283" r:id="rId20"/>
    <p:sldId id="284" r:id="rId21"/>
  </p:sldIdLst>
  <p:sldSz cx="9144000" cy="6858000" type="screen4x3"/>
  <p:notesSz cx="691515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74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204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16985" y="0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4D697C25-8BDB-4979-814D-7B2D80723095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16985" y="8829967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8BB163F9-D7FC-4593-BCA5-7D1BC2AC7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5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6363" y="0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4AE8B-5EE2-4674-B532-66C56190D273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150" y="4416425"/>
            <a:ext cx="55308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6363" y="8829675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BDE6C-EDC1-405B-A340-E0870626CC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7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7620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47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17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61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16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853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29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09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30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76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221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22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675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03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74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1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43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46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46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11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1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907D-C9B4-4E0E-921C-DF8B2CE025D6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9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AE10B-CB66-427E-8B85-7B75B5592F48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9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FD28-5056-4A12-BD1D-5CE5BB3F67D1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36C5-6AF7-4D18-BFB1-F16009438195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4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C987-3022-4C52-9559-CE8084DD70EB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3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5304-468E-4E42-AB15-85E74BCD08F6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9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CC9F-8514-41C3-9E29-1DFB864E105A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8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2316B-697D-4012-B3D9-1180EDB7555B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8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3AEF-44A1-4169-9497-28DC35F0D5D8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7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CC1C-8C8E-43B5-B768-B1718AC61536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1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ED2D-2E8B-4F25-8288-2A9734F435B3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1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442B8-174A-4951-8ED5-BF333A70B9E9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5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NRC Succession Planning Process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Executive Resources Forum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February 2, 2016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21336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55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Obtain </a:t>
            </a:r>
            <a:r>
              <a:rPr lang="en-US" dirty="0"/>
              <a:t>career interest data from executives</a:t>
            </a:r>
          </a:p>
          <a:p>
            <a:r>
              <a:rPr lang="en-US" dirty="0" smtClean="0"/>
              <a:t>Office director considers each subordinate executive:</a:t>
            </a:r>
            <a:endParaRPr lang="en-US" dirty="0"/>
          </a:p>
          <a:p>
            <a:pPr lvl="1"/>
            <a:r>
              <a:rPr lang="en-US" dirty="0"/>
              <a:t>obtains informal input from </a:t>
            </a:r>
            <a:r>
              <a:rPr lang="en-US" dirty="0" smtClean="0"/>
              <a:t>colleagues and the executive </a:t>
            </a:r>
            <a:r>
              <a:rPr lang="en-US" dirty="0"/>
              <a:t>for </a:t>
            </a:r>
            <a:r>
              <a:rPr lang="en-US" dirty="0" smtClean="0"/>
              <a:t>balanced </a:t>
            </a:r>
            <a:r>
              <a:rPr lang="en-US" dirty="0"/>
              <a:t>perspective</a:t>
            </a:r>
          </a:p>
          <a:p>
            <a:pPr lvl="1"/>
            <a:r>
              <a:rPr lang="en-US" dirty="0"/>
              <a:t>assesses each </a:t>
            </a:r>
            <a:r>
              <a:rPr lang="en-US" dirty="0" smtClean="0"/>
              <a:t>executive’s proficiency in the exceptional leadership competencies</a:t>
            </a:r>
            <a:endParaRPr lang="en-US" dirty="0"/>
          </a:p>
          <a:p>
            <a:pPr lvl="1"/>
            <a:r>
              <a:rPr lang="en-US" dirty="0"/>
              <a:t>recommends continued </a:t>
            </a:r>
            <a:r>
              <a:rPr lang="en-US" dirty="0" smtClean="0"/>
              <a:t>development</a:t>
            </a:r>
            <a:endParaRPr lang="en-US" dirty="0"/>
          </a:p>
          <a:p>
            <a:r>
              <a:rPr lang="en-US" dirty="0" smtClean="0"/>
              <a:t>ERB </a:t>
            </a:r>
            <a:r>
              <a:rPr lang="en-US" dirty="0"/>
              <a:t>meets to discuss each executive, calibrate, collaborate on continued development recommendations </a:t>
            </a:r>
          </a:p>
          <a:p>
            <a:r>
              <a:rPr lang="en-US" dirty="0" smtClean="0"/>
              <a:t>Office director meets with each </a:t>
            </a:r>
            <a:r>
              <a:rPr lang="en-US" dirty="0"/>
              <a:t>executive to share perceptions, recommendations for development, incorporate in EDP</a:t>
            </a:r>
          </a:p>
          <a:p>
            <a:r>
              <a:rPr lang="en-US" dirty="0"/>
              <a:t>ERB considers results on an ongoing basis as it makes staffing </a:t>
            </a:r>
            <a:r>
              <a:rPr lang="en-US" dirty="0" smtClean="0"/>
              <a:t>and development decisions </a:t>
            </a:r>
            <a:r>
              <a:rPr lang="en-US" dirty="0"/>
              <a:t>that benefit NRC </a:t>
            </a:r>
            <a:r>
              <a:rPr lang="en-US" u="sng" dirty="0"/>
              <a:t>and</a:t>
            </a:r>
            <a:r>
              <a:rPr lang="en-US" dirty="0"/>
              <a:t> </a:t>
            </a:r>
            <a:r>
              <a:rPr lang="en-US" dirty="0" smtClean="0"/>
              <a:t>executives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3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Exceptional Leadership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NRC identified the following as especially predictive of exceptional senior leadership (complete definitions in working draft)</a:t>
            </a:r>
            <a:endParaRPr lang="en-US" b="1" dirty="0" smtClean="0"/>
          </a:p>
          <a:p>
            <a:r>
              <a:rPr lang="en-US" b="1" dirty="0" smtClean="0"/>
              <a:t>Strategic </a:t>
            </a:r>
            <a:r>
              <a:rPr lang="en-US" b="1" dirty="0"/>
              <a:t>thinking</a:t>
            </a:r>
            <a:r>
              <a:rPr lang="en-US" dirty="0"/>
              <a:t> and </a:t>
            </a:r>
            <a:r>
              <a:rPr lang="en-US" b="1" dirty="0" smtClean="0"/>
              <a:t>Vision</a:t>
            </a:r>
            <a:endParaRPr lang="en-US" dirty="0" smtClean="0"/>
          </a:p>
          <a:p>
            <a:r>
              <a:rPr lang="en-US" b="1" dirty="0" smtClean="0"/>
              <a:t>External awareness</a:t>
            </a:r>
          </a:p>
          <a:p>
            <a:r>
              <a:rPr lang="en-US" b="1" dirty="0" smtClean="0"/>
              <a:t>Decisiveness </a:t>
            </a:r>
            <a:r>
              <a:rPr lang="en-US" dirty="0" smtClean="0"/>
              <a:t>(including </a:t>
            </a:r>
            <a:r>
              <a:rPr lang="en-US" dirty="0"/>
              <a:t>technical </a:t>
            </a:r>
            <a:r>
              <a:rPr lang="en-US" dirty="0" smtClean="0"/>
              <a:t>credibility)</a:t>
            </a:r>
          </a:p>
          <a:p>
            <a:r>
              <a:rPr lang="en-US" b="1" dirty="0" smtClean="0"/>
              <a:t>Models NRC </a:t>
            </a:r>
            <a:r>
              <a:rPr lang="en-US" b="1" dirty="0"/>
              <a:t>Principles of Good Regulation &amp; Organizational Values </a:t>
            </a:r>
            <a:endParaRPr lang="en-US" dirty="0" smtClean="0"/>
          </a:p>
          <a:p>
            <a:r>
              <a:rPr lang="en-US" b="1" dirty="0" smtClean="0"/>
              <a:t>Emotional Intelligence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89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Exceptional Leadership Competencies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Close relation to ECQ and fundamental competencies</a:t>
            </a:r>
          </a:p>
          <a:p>
            <a:r>
              <a:rPr lang="en-US" dirty="0" smtClean="0"/>
              <a:t>Executives also expected to have other ECQ competencies</a:t>
            </a:r>
          </a:p>
          <a:p>
            <a:r>
              <a:rPr lang="en-US" dirty="0" smtClean="0"/>
              <a:t>Growth mindset - competencies not fixed; can be learned or improved</a:t>
            </a:r>
          </a:p>
          <a:p>
            <a:r>
              <a:rPr lang="en-US" dirty="0" smtClean="0"/>
              <a:t>Senior leaders may have different observations over time</a:t>
            </a:r>
          </a:p>
          <a:p>
            <a:r>
              <a:rPr lang="en-US" dirty="0" smtClean="0"/>
              <a:t>Different functions present different challenges – certain competencies are needed more in some positions, even at lower levels, than in other positions</a:t>
            </a:r>
          </a:p>
          <a:p>
            <a:r>
              <a:rPr lang="en-US" dirty="0" smtClean="0"/>
              <a:t>Potential is judged based on demonstrated competencies and attributes but not necessarily positional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8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Assessing Each Exceptional Leadership Competency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Blank </a:t>
            </a:r>
            <a:r>
              <a:rPr lang="en-US" dirty="0" smtClean="0"/>
              <a:t>if insufficient basis to assess, or not proficient</a:t>
            </a:r>
          </a:p>
          <a:p>
            <a:r>
              <a:rPr lang="en-US" b="1" dirty="0" smtClean="0"/>
              <a:t>Proficient</a:t>
            </a:r>
          </a:p>
          <a:p>
            <a:r>
              <a:rPr lang="en-US" b="1" dirty="0" smtClean="0"/>
              <a:t>Proficient Above Level</a:t>
            </a:r>
          </a:p>
          <a:p>
            <a:r>
              <a:rPr lang="en-US" b="1" dirty="0" smtClean="0"/>
              <a:t>Proficient Well Above Level</a:t>
            </a:r>
            <a:endParaRPr lang="en-US" b="1" dirty="0"/>
          </a:p>
          <a:p>
            <a:r>
              <a:rPr lang="en-US" dirty="0" smtClean="0"/>
              <a:t>Note most important </a:t>
            </a:r>
            <a:r>
              <a:rPr lang="en-US" dirty="0"/>
              <a:t>development recommendations</a:t>
            </a:r>
          </a:p>
          <a:p>
            <a:r>
              <a:rPr lang="en-US" dirty="0"/>
              <a:t>Progression need not be linear.  After no check in a specific competency one year, the executive may display proficiency above level </a:t>
            </a:r>
            <a:r>
              <a:rPr lang="en-US" dirty="0" smtClean="0"/>
              <a:t>or well above level the </a:t>
            </a:r>
            <a:r>
              <a:rPr lang="en-US" dirty="0"/>
              <a:t>next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08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Assessing Each Exceptional Leadership Competency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Forward looking ( ≠ performance)</a:t>
            </a:r>
          </a:p>
          <a:p>
            <a:pPr lvl="1"/>
            <a:r>
              <a:rPr lang="en-US" dirty="0" smtClean="0"/>
              <a:t>Performance looks to accomplishments over past year compared to performance plan</a:t>
            </a:r>
          </a:p>
          <a:p>
            <a:pPr lvl="1"/>
            <a:r>
              <a:rPr lang="en-US" dirty="0" smtClean="0"/>
              <a:t>Succession planning looks at exceptional leadership competencies, potential to fill future needs</a:t>
            </a:r>
          </a:p>
          <a:p>
            <a:r>
              <a:rPr lang="en-US" dirty="0" smtClean="0"/>
              <a:t>Choose the most accurate proficiency level.  Should demonstrate the full range described under the competency to be considered proficient</a:t>
            </a:r>
          </a:p>
          <a:p>
            <a:r>
              <a:rPr lang="en-US" dirty="0" smtClean="0"/>
              <a:t>Proficiency at current level or above level determined generically (e.g., for a division director, not the specific position held)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81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ERB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ERB at least annually:</a:t>
            </a:r>
          </a:p>
          <a:p>
            <a:pPr lvl="1"/>
            <a:r>
              <a:rPr lang="en-US" dirty="0" smtClean="0"/>
              <a:t>Reviews the assessment of each executive</a:t>
            </a:r>
          </a:p>
          <a:p>
            <a:pPr lvl="1"/>
            <a:r>
              <a:rPr lang="en-US" dirty="0" smtClean="0"/>
              <a:t>Collaborates to achieve common understanding and consistency in assessing executives</a:t>
            </a:r>
          </a:p>
          <a:p>
            <a:pPr lvl="1"/>
            <a:r>
              <a:rPr lang="en-US" dirty="0" smtClean="0"/>
              <a:t>Shares any additional data points to help provide feedback and continued development</a:t>
            </a:r>
          </a:p>
          <a:p>
            <a:pPr lvl="1"/>
            <a:r>
              <a:rPr lang="en-US" dirty="0" smtClean="0"/>
              <a:t>Assesses the agency needs, leadership pipeline, and strategies for addressing any gaps</a:t>
            </a:r>
          </a:p>
          <a:p>
            <a:pPr lvl="1"/>
            <a:r>
              <a:rPr lang="en-US" dirty="0" smtClean="0"/>
              <a:t>Collects lessons learned and continually improves the succession planning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22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to Executives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After the succession planning meeting, the office director meets with each executive to</a:t>
            </a:r>
          </a:p>
          <a:p>
            <a:pPr lvl="1"/>
            <a:r>
              <a:rPr lang="en-US" dirty="0" smtClean="0"/>
              <a:t>Lead constructive dialogue about the current assessment and basis for it, including the executive’s perceptions of him/herself</a:t>
            </a:r>
          </a:p>
          <a:p>
            <a:pPr lvl="1"/>
            <a:r>
              <a:rPr lang="en-US" dirty="0" smtClean="0"/>
              <a:t>Focus on continued development</a:t>
            </a:r>
          </a:p>
          <a:p>
            <a:pPr lvl="1"/>
            <a:r>
              <a:rPr lang="en-US" dirty="0" smtClean="0"/>
              <a:t>Mutually develop or update the EDP</a:t>
            </a:r>
          </a:p>
          <a:p>
            <a:r>
              <a:rPr lang="en-US" dirty="0" smtClean="0"/>
              <a:t>This is not an exact science: the executive’s development or further observations of the executive’s proficiency may change the levels next time</a:t>
            </a:r>
          </a:p>
          <a:p>
            <a:r>
              <a:rPr lang="en-US" dirty="0" smtClean="0"/>
              <a:t>Emphasis on strengths, strategies, and development – very few competencies are fixed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3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Going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Assessing based on overall, balanced, current observations</a:t>
            </a:r>
          </a:p>
          <a:p>
            <a:r>
              <a:rPr lang="en-US" dirty="0" smtClean="0"/>
              <a:t>Avoiding perception bias based on past experience</a:t>
            </a:r>
          </a:p>
          <a:p>
            <a:r>
              <a:rPr lang="en-US" dirty="0" smtClean="0"/>
              <a:t>Fostering a growth (rather than fixed) mindset - people can develop their competencies</a:t>
            </a:r>
          </a:p>
          <a:p>
            <a:r>
              <a:rPr lang="en-US" dirty="0" smtClean="0"/>
              <a:t>Providing candid </a:t>
            </a:r>
            <a:r>
              <a:rPr lang="en-US" u="sng" dirty="0" smtClean="0"/>
              <a:t>and</a:t>
            </a:r>
            <a:r>
              <a:rPr lang="en-US" dirty="0" smtClean="0"/>
              <a:t> constructive feedback</a:t>
            </a:r>
          </a:p>
          <a:p>
            <a:r>
              <a:rPr lang="en-US" dirty="0" smtClean="0"/>
              <a:t>Weighing the results in day-to-day ERB deliberations</a:t>
            </a:r>
          </a:p>
          <a:p>
            <a:r>
              <a:rPr lang="en-US" dirty="0" smtClean="0"/>
              <a:t>Using an inexact process</a:t>
            </a:r>
          </a:p>
          <a:p>
            <a:r>
              <a:rPr lang="en-US" dirty="0" smtClean="0"/>
              <a:t>Focusing on development</a:t>
            </a:r>
          </a:p>
          <a:p>
            <a:r>
              <a:rPr lang="en-US" dirty="0" smtClean="0"/>
              <a:t>Keeping development expectations realistic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79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 ERB implemented in 2015 and found:</a:t>
            </a:r>
          </a:p>
          <a:p>
            <a:r>
              <a:rPr lang="en-US" dirty="0" smtClean="0"/>
              <a:t>More meaningful  discussion helps decision-making</a:t>
            </a:r>
          </a:p>
          <a:p>
            <a:r>
              <a:rPr lang="en-US" dirty="0" smtClean="0"/>
              <a:t>Better identifies potential and helps improve talent management generally</a:t>
            </a:r>
          </a:p>
          <a:p>
            <a:r>
              <a:rPr lang="en-US" dirty="0" smtClean="0"/>
              <a:t>More specificity in development strategy</a:t>
            </a:r>
          </a:p>
          <a:p>
            <a:r>
              <a:rPr lang="en-US" dirty="0" smtClean="0"/>
              <a:t>Focus on emotional intelligence and values important</a:t>
            </a:r>
          </a:p>
          <a:p>
            <a:r>
              <a:rPr lang="en-US" dirty="0" smtClean="0"/>
              <a:t>Considering process clarifications and a possible change to exceptional leadership competencies</a:t>
            </a:r>
          </a:p>
          <a:p>
            <a:r>
              <a:rPr lang="en-US" dirty="0" smtClean="0"/>
              <a:t>Continually improve process – not finished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82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in Talent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NRC’s ERB:</a:t>
            </a:r>
          </a:p>
          <a:p>
            <a:r>
              <a:rPr lang="en-US" dirty="0" smtClean="0"/>
              <a:t>Remains large and inclusive </a:t>
            </a:r>
          </a:p>
          <a:p>
            <a:r>
              <a:rPr lang="en-US" dirty="0" smtClean="0"/>
              <a:t>Fills most SES </a:t>
            </a:r>
            <a:r>
              <a:rPr lang="en-US" dirty="0"/>
              <a:t>positions </a:t>
            </a:r>
            <a:r>
              <a:rPr lang="en-US" dirty="0" smtClean="0"/>
              <a:t>through </a:t>
            </a:r>
            <a:r>
              <a:rPr lang="en-US" dirty="0"/>
              <a:t>internal executive reassignments and selection of SESCDP </a:t>
            </a:r>
            <a:r>
              <a:rPr lang="en-US" dirty="0" smtClean="0"/>
              <a:t>graduates.  Uses competitive announcement, transfer or reinstatement of career SES, etc. as appropriate</a:t>
            </a:r>
          </a:p>
          <a:p>
            <a:r>
              <a:rPr lang="en-US" dirty="0" smtClean="0"/>
              <a:t>Uses informal solicitations of interest for many internal selections but selects without soliciting when appropriate</a:t>
            </a:r>
            <a:endParaRPr lang="en-US" dirty="0"/>
          </a:p>
          <a:p>
            <a:r>
              <a:rPr lang="en-US" dirty="0" smtClean="0"/>
              <a:t>Makes staffing decisions throughout the year – not at the yearly succession planning meeting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7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NRC Executive Talent Management Overview</a:t>
            </a:r>
          </a:p>
          <a:p>
            <a:r>
              <a:rPr lang="en-US" dirty="0" smtClean="0"/>
              <a:t>Why Change?</a:t>
            </a:r>
          </a:p>
          <a:p>
            <a:r>
              <a:rPr lang="en-US" dirty="0" smtClean="0"/>
              <a:t>What Changed?</a:t>
            </a:r>
          </a:p>
          <a:p>
            <a:r>
              <a:rPr lang="en-US" dirty="0" smtClean="0"/>
              <a:t>Current Process</a:t>
            </a:r>
          </a:p>
          <a:p>
            <a:r>
              <a:rPr lang="en-US" dirty="0" smtClean="0"/>
              <a:t>Challenges and Lessons Learned</a:t>
            </a:r>
          </a:p>
          <a:p>
            <a:r>
              <a:rPr lang="en-US" dirty="0" smtClean="0"/>
              <a:t>How the Executive Resources Board uses the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450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in Talent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In deliberations about each selection, the ERB:</a:t>
            </a:r>
          </a:p>
          <a:p>
            <a:r>
              <a:rPr lang="en-US" dirty="0" smtClean="0"/>
              <a:t>Typically considers and discusses the results of succession planning (e.g., strategies to fill gaps, priorities for developing future senior leaders, specific development needs of individual executives, etc.) </a:t>
            </a:r>
          </a:p>
          <a:p>
            <a:r>
              <a:rPr lang="en-US" dirty="0" smtClean="0"/>
              <a:t>Weighs interests and development needs of executives along with program needs (e.g., specific technical qualifications or credibility sought, interest in fresh perspectives, need for reasonable stability, etc.)</a:t>
            </a:r>
          </a:p>
          <a:p>
            <a:r>
              <a:rPr lang="en-US" dirty="0" smtClean="0"/>
              <a:t>Strives to make selections that serve NRC </a:t>
            </a:r>
            <a:r>
              <a:rPr lang="en-US" u="sng" dirty="0" smtClean="0"/>
              <a:t>and</a:t>
            </a:r>
            <a:r>
              <a:rPr lang="en-US" dirty="0" smtClean="0"/>
              <a:t> executives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8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NRC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NRC regulates the safe and secure civilian use of nuclear materials</a:t>
            </a:r>
          </a:p>
          <a:p>
            <a:r>
              <a:rPr lang="en-US" dirty="0" smtClean="0"/>
              <a:t>Technical credibility as a regulator requires engineers and scientists in most SES positions</a:t>
            </a:r>
          </a:p>
          <a:p>
            <a:r>
              <a:rPr lang="en-US" dirty="0" smtClean="0"/>
              <a:t>Employee engagement requires strong leadership competencies</a:t>
            </a:r>
          </a:p>
          <a:p>
            <a:r>
              <a:rPr lang="en-US" dirty="0" smtClean="0"/>
              <a:t>Almost all SES positions held by Career SES</a:t>
            </a:r>
          </a:p>
          <a:p>
            <a:r>
              <a:rPr lang="en-US" dirty="0" smtClean="0"/>
              <a:t>NRC grows most of its leaders from within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2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Talent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Ensuring NRC has a future pipeline of near and long term diverse, high quality leaders among most important senior leadership/ERB responsibilities</a:t>
            </a:r>
          </a:p>
          <a:p>
            <a:r>
              <a:rPr lang="en-US" dirty="0" smtClean="0"/>
              <a:t>NRC has conducted leadership succession management for many years, encompassing the spectrum </a:t>
            </a:r>
            <a:r>
              <a:rPr lang="en-US" dirty="0"/>
              <a:t>of efforts to </a:t>
            </a:r>
            <a:r>
              <a:rPr lang="en-US" dirty="0" smtClean="0"/>
              <a:t>select and develop leaders.  These include</a:t>
            </a:r>
          </a:p>
          <a:p>
            <a:pPr lvl="1"/>
            <a:r>
              <a:rPr lang="en-US" dirty="0" smtClean="0"/>
              <a:t>leadership </a:t>
            </a:r>
            <a:r>
              <a:rPr lang="en-US" dirty="0"/>
              <a:t>development </a:t>
            </a:r>
            <a:r>
              <a:rPr lang="en-US" dirty="0" smtClean="0"/>
              <a:t>programs at all levels (e.g., supervisory curriculum, SESCDP)</a:t>
            </a:r>
          </a:p>
          <a:p>
            <a:pPr lvl="1"/>
            <a:r>
              <a:rPr lang="en-US" dirty="0" smtClean="0"/>
              <a:t>continued development of executives through assignments, rotations, training, coaching, etc.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of executive level successors, executives’ development needs, and analysis of future needs.  </a:t>
            </a:r>
          </a:p>
          <a:p>
            <a:pPr lvl="1"/>
            <a:r>
              <a:rPr lang="en-US" dirty="0" smtClean="0"/>
              <a:t>strategies to fill executive positions (including vacancy announcements when appropriate)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0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Talent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 strategies to ensure a pipeline of near and long term diverse, high quality successors for executive positions</a:t>
            </a:r>
          </a:p>
          <a:p>
            <a:r>
              <a:rPr lang="en-US" dirty="0" smtClean="0"/>
              <a:t>Determine anticipated competencies and attributes for NRC executive positions</a:t>
            </a:r>
          </a:p>
          <a:p>
            <a:r>
              <a:rPr lang="en-US" dirty="0" smtClean="0"/>
              <a:t>Review strengths and needs of each executive and recommend continued development</a:t>
            </a:r>
          </a:p>
          <a:p>
            <a:r>
              <a:rPr lang="en-US" dirty="0" smtClean="0"/>
              <a:t>Use succession planning results in open manner to prepare EDPs and inform (not dictate) ERB staffing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6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Talent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NRC had well established:</a:t>
            </a:r>
          </a:p>
          <a:p>
            <a:pPr lvl="1"/>
            <a:r>
              <a:rPr lang="en-US" dirty="0" smtClean="0"/>
              <a:t>Process for yearly assessment of NRC needs, bench strength, gaps, individual executives</a:t>
            </a:r>
          </a:p>
          <a:p>
            <a:pPr lvl="2"/>
            <a:r>
              <a:rPr lang="en-US" dirty="0" smtClean="0"/>
              <a:t>Executive assessment based on ERB perception of readiness to move to a higher level SES position</a:t>
            </a:r>
          </a:p>
          <a:p>
            <a:pPr lvl="1"/>
            <a:r>
              <a:rPr lang="en-US" dirty="0" smtClean="0"/>
              <a:t>Preferences for development, such as breadth of experience, e.g., in different disciplines, offices, geographic locations</a:t>
            </a:r>
          </a:p>
          <a:p>
            <a:r>
              <a:rPr lang="en-US" dirty="0"/>
              <a:t>Next assignment = most common form of NRC executive </a:t>
            </a:r>
            <a:r>
              <a:rPr lang="en-US" dirty="0" smtClean="0"/>
              <a:t>development.  Very few NRC executives remain in one position throughout their careers.</a:t>
            </a:r>
          </a:p>
          <a:p>
            <a:r>
              <a:rPr lang="en-US" dirty="0" smtClean="0"/>
              <a:t>Acting </a:t>
            </a:r>
            <a:r>
              <a:rPr lang="en-US" dirty="0"/>
              <a:t>assignments, details, mentors, 360s and coaches also used </a:t>
            </a:r>
            <a:r>
              <a:rPr lang="en-US" dirty="0" smtClean="0"/>
              <a:t>extensively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1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877" y="685800"/>
            <a:ext cx="3619269" cy="2251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64784"/>
            <a:ext cx="318046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6201"/>
            <a:ext cx="6477000" cy="533399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NRC Leadership Succession Planning Process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38200" y="609600"/>
            <a:ext cx="2917012" cy="2286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6285" y="983220"/>
            <a:ext cx="2743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Continuing Assessment of Competencies and Readiness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Performance Management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Succession Planning Meetings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Input from executives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360 degree assessments 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6786" y="983220"/>
            <a:ext cx="23636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Selections for Executive Positions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Establish or revalidate     </a:t>
            </a:r>
          </a:p>
          <a:p>
            <a:pPr marL="169862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SES positions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Solicitations of Interest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Vacancy Announcements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 reassignments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7060" y="4579088"/>
            <a:ext cx="23074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Leadership Pipeline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Leadership Potential Program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Supervisor and Team Leader Curricula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SES Candidate Dev. Program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630924" y="3048000"/>
            <a:ext cx="303276" cy="68721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0" y="1295400"/>
            <a:ext cx="7620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828800" y="2937264"/>
            <a:ext cx="0" cy="131878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068" y="3799366"/>
            <a:ext cx="4259939" cy="255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2" name="TextBox 1031"/>
          <p:cNvSpPr txBox="1"/>
          <p:nvPr/>
        </p:nvSpPr>
        <p:spPr>
          <a:xfrm>
            <a:off x="4643877" y="4114800"/>
            <a:ext cx="30523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Development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Feedback from succession planning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Next position assignments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Exec. Development Plans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Rotations, special initiatives, international programs 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Mentors &amp; coaches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Executives Leadership Seminars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3450412" y="2937264"/>
            <a:ext cx="969188" cy="102513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98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</a:t>
            </a:r>
            <a:r>
              <a:rPr lang="en-US" dirty="0"/>
              <a:t>increase in executive </a:t>
            </a:r>
            <a:r>
              <a:rPr lang="en-US" dirty="0" smtClean="0"/>
              <a:t>turnover</a:t>
            </a:r>
          </a:p>
          <a:p>
            <a:r>
              <a:rPr lang="en-US" dirty="0"/>
              <a:t>A</a:t>
            </a:r>
            <a:r>
              <a:rPr lang="en-US" dirty="0" smtClean="0"/>
              <a:t>gency preparing strategically </a:t>
            </a:r>
            <a:r>
              <a:rPr lang="en-US" dirty="0"/>
              <a:t>for the </a:t>
            </a:r>
            <a:r>
              <a:rPr lang="en-US" dirty="0" smtClean="0"/>
              <a:t>future</a:t>
            </a:r>
          </a:p>
          <a:p>
            <a:r>
              <a:rPr lang="en-US" dirty="0"/>
              <a:t>I</a:t>
            </a:r>
            <a:r>
              <a:rPr lang="en-US" dirty="0" smtClean="0"/>
              <a:t>ncreased </a:t>
            </a:r>
            <a:r>
              <a:rPr lang="en-US" dirty="0"/>
              <a:t>Commission level </a:t>
            </a:r>
            <a:r>
              <a:rPr lang="en-US" dirty="0" smtClean="0"/>
              <a:t>interest</a:t>
            </a:r>
          </a:p>
          <a:p>
            <a:r>
              <a:rPr lang="en-US" dirty="0" smtClean="0"/>
              <a:t>ERB interest in continuous improvement</a:t>
            </a:r>
          </a:p>
          <a:p>
            <a:r>
              <a:rPr lang="en-US" dirty="0" smtClean="0"/>
              <a:t>Anticipated future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4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Identified exceptional leadership competencies</a:t>
            </a:r>
          </a:p>
          <a:p>
            <a:r>
              <a:rPr lang="en-US" dirty="0" smtClean="0"/>
              <a:t>Assessed exceptional leadership competencies to help identify potential and recommend development needs</a:t>
            </a:r>
          </a:p>
          <a:p>
            <a:r>
              <a:rPr lang="en-US" dirty="0" smtClean="0"/>
              <a:t>More input from senior leaders and executives</a:t>
            </a:r>
          </a:p>
          <a:p>
            <a:r>
              <a:rPr lang="en-US" dirty="0" smtClean="0"/>
              <a:t>Greater openness in dialogue with executives</a:t>
            </a:r>
          </a:p>
          <a:p>
            <a:r>
              <a:rPr lang="en-US" dirty="0" smtClean="0"/>
              <a:t>More creative executive development</a:t>
            </a:r>
          </a:p>
          <a:p>
            <a:r>
              <a:rPr lang="en-US" dirty="0" smtClean="0"/>
              <a:t>Increased willingness to consider nonlinear progression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789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7652</TotalTime>
  <Words>1285</Words>
  <Application>Microsoft Office PowerPoint</Application>
  <PresentationFormat>On-screen Show (4:3)</PresentationFormat>
  <Paragraphs>188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</vt:lpstr>
      <vt:lpstr>NRC Succession Planning Process</vt:lpstr>
      <vt:lpstr>Agenda</vt:lpstr>
      <vt:lpstr>NRC Context</vt:lpstr>
      <vt:lpstr>Executive Talent Management</vt:lpstr>
      <vt:lpstr>Executive Talent Management</vt:lpstr>
      <vt:lpstr>Executive Talent Management</vt:lpstr>
      <vt:lpstr>NRC Leadership Succession Planning Process</vt:lpstr>
      <vt:lpstr>Why Change?</vt:lpstr>
      <vt:lpstr>What Changed</vt:lpstr>
      <vt:lpstr>Revised Process</vt:lpstr>
      <vt:lpstr>Exceptional Leadership Competencies</vt:lpstr>
      <vt:lpstr>Exceptional Leadership Competencies</vt:lpstr>
      <vt:lpstr>Assessing Each Exceptional Leadership Competency</vt:lpstr>
      <vt:lpstr>Assessing Each Exceptional Leadership Competency</vt:lpstr>
      <vt:lpstr>ERB Discussion</vt:lpstr>
      <vt:lpstr>Feedback to Executives</vt:lpstr>
      <vt:lpstr>Challenges Going In</vt:lpstr>
      <vt:lpstr>Lessons Learned</vt:lpstr>
      <vt:lpstr>Use in Talent Management</vt:lpstr>
      <vt:lpstr>Use in Talent Management</vt:lpstr>
    </vt:vector>
  </TitlesOfParts>
  <Company>USNRC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Succession Planning Process</dc:title>
  <dc:creator>nlj</dc:creator>
  <cp:lastModifiedBy>Guerrero, Yadira</cp:lastModifiedBy>
  <cp:revision>73</cp:revision>
  <cp:lastPrinted>2016-02-01T13:42:20Z</cp:lastPrinted>
  <dcterms:created xsi:type="dcterms:W3CDTF">2014-11-24T20:56:47Z</dcterms:created>
  <dcterms:modified xsi:type="dcterms:W3CDTF">2016-02-01T19:25:07Z</dcterms:modified>
</cp:coreProperties>
</file>